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5" r:id="rId11"/>
    <p:sldId id="266" r:id="rId12"/>
    <p:sldId id="264" r:id="rId13"/>
    <p:sldId id="267" r:id="rId14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 autoAdjust="0"/>
    <p:restoredTop sz="89327" autoAdjust="0"/>
  </p:normalViewPr>
  <p:slideViewPr>
    <p:cSldViewPr>
      <p:cViewPr varScale="1">
        <p:scale>
          <a:sx n="91" d="100"/>
          <a:sy n="91" d="100"/>
        </p:scale>
        <p:origin x="336" y="7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278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Meta: </a:t>
            </a:r>
            <a:r>
              <a:rPr lang="en-US" dirty="0" err="1"/>
              <a:t>GammaHeroUnitTesting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98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Test Spy Revisited</a:t>
            </a:r>
          </a:p>
          <a:p>
            <a:pPr>
              <a:defRPr/>
            </a:pPr>
            <a:r>
              <a:rPr lang="en-US" dirty="0"/>
              <a:t>Unit Testing Strategies</a:t>
            </a:r>
            <a:endParaRPr lang="en-US" noProof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25851-C013-8246-2D48-90D94A835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47A3D-12D8-5F35-CD22-B7E71C3EE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Unit Testing changes the GWT ‘mind set’</a:t>
            </a:r>
          </a:p>
          <a:p>
            <a:r>
              <a:rPr lang="en-US" dirty="0"/>
              <a:t>From</a:t>
            </a:r>
          </a:p>
          <a:p>
            <a:pPr lvl="1"/>
            <a:r>
              <a:rPr lang="en-US" dirty="0"/>
              <a:t>Given </a:t>
            </a:r>
            <a:r>
              <a:rPr lang="en-US" b="1" dirty="0"/>
              <a:t>game</a:t>
            </a:r>
            <a:r>
              <a:rPr lang="en-US" dirty="0"/>
              <a:t>; when execute power; then assert </a:t>
            </a:r>
            <a:r>
              <a:rPr lang="en-US" b="1" dirty="0"/>
              <a:t>state of game</a:t>
            </a:r>
          </a:p>
          <a:p>
            <a:r>
              <a:rPr lang="en-US" dirty="0"/>
              <a:t>To</a:t>
            </a:r>
          </a:p>
          <a:p>
            <a:pPr lvl="1"/>
            <a:r>
              <a:rPr lang="en-US" dirty="0"/>
              <a:t>Given </a:t>
            </a:r>
            <a:r>
              <a:rPr lang="en-US" b="1" dirty="0"/>
              <a:t>strategy;</a:t>
            </a:r>
            <a:r>
              <a:rPr lang="en-US" dirty="0"/>
              <a:t> when execute power; then assert </a:t>
            </a:r>
            <a:r>
              <a:rPr lang="en-US" b="1" dirty="0"/>
              <a:t>proper mutator method of ‘mutable game’ role is called with the proper parameters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BEA39-0BA0-FDAF-3AE9-00407C17C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FF7C9-34DA-119E-B9D4-9817AB2B9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0481D-43BD-B2A2-6D7E-BA3C010C8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D2687B6-F77E-913D-6C5F-A451C6DDB74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7098"/>
          <a:stretch/>
        </p:blipFill>
        <p:spPr>
          <a:xfrm>
            <a:off x="761999" y="3771900"/>
            <a:ext cx="9296821" cy="9906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37626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7D987-7240-6882-1AC4-F5E68CD49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Benefit/Liability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65ECC-8C27-2041-8643-735ADC453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Liabilities</a:t>
            </a:r>
          </a:p>
          <a:p>
            <a:pPr lvl="1"/>
            <a:r>
              <a:rPr lang="en-US" dirty="0"/>
              <a:t>You have to code the Spy</a:t>
            </a:r>
          </a:p>
          <a:p>
            <a:pPr lvl="2"/>
            <a:r>
              <a:rPr lang="en-US" dirty="0"/>
              <a:t>(Mock frameworks like ‘Mockito’ may reduce that effort)</a:t>
            </a:r>
          </a:p>
          <a:p>
            <a:r>
              <a:rPr lang="en-US" dirty="0"/>
              <a:t>Benefits</a:t>
            </a:r>
          </a:p>
          <a:p>
            <a:pPr lvl="1"/>
            <a:r>
              <a:rPr lang="en-US" dirty="0"/>
              <a:t>Much more evident tests</a:t>
            </a:r>
          </a:p>
          <a:p>
            <a:pPr lvl="1"/>
            <a:r>
              <a:rPr lang="en-US" dirty="0"/>
              <a:t>Much shorter tests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9C1C1A-DD3B-ABE2-7634-9B2835FE8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EBC6E-1EBE-3131-619B-0E309D305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35825-2F6E-3B67-A189-8336F5D72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AB6CA34-2F02-3647-DB76-AFA39F02AF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2933700"/>
            <a:ext cx="5401429" cy="208626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685780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1B559-BD82-19D4-DBBF-33A37D8A3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DCF65-F009-F764-7932-5DB354114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EtaStone</a:t>
            </a:r>
            <a:r>
              <a:rPr lang="en-US" dirty="0"/>
              <a:t>		</a:t>
            </a:r>
            <a:r>
              <a:rPr lang="en-US" dirty="0" err="1"/>
              <a:t>CardEffects</a:t>
            </a:r>
            <a:endParaRPr lang="en-US" dirty="0"/>
          </a:p>
          <a:p>
            <a:pPr lvl="1"/>
            <a:r>
              <a:rPr lang="en-US" dirty="0"/>
              <a:t>The core of </a:t>
            </a:r>
            <a:r>
              <a:rPr lang="en-US" dirty="0" err="1"/>
              <a:t>HearthStone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Really nasty to do Integration Testing</a:t>
            </a:r>
          </a:p>
          <a:p>
            <a:pPr lvl="1"/>
            <a:r>
              <a:rPr lang="en-US" i="1" dirty="0"/>
              <a:t>Lots of code to bring card to the field, and test</a:t>
            </a:r>
            <a:br>
              <a:rPr lang="en-US" i="1" dirty="0"/>
            </a:br>
            <a:r>
              <a:rPr lang="en-US" i="1" dirty="0"/>
              <a:t>their effects </a:t>
            </a:r>
            <a:r>
              <a:rPr lang="en-US" i="1" dirty="0">
                <a:sym typeface="Wingdings" panose="05000000000000000000" pitchFamily="2" charset="2"/>
              </a:rPr>
              <a:t></a:t>
            </a:r>
            <a:endParaRPr lang="en-US" i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B020D-4D4E-BDBE-3B32-F60DCB180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6DDF8-0B04-65FA-C90B-EB4E482FC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CD0AC-1169-DE53-0AA2-9B24B8DED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2649" y="636323"/>
            <a:ext cx="1994353" cy="275457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4969" y="3130550"/>
            <a:ext cx="1958531" cy="27051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006" y="2019300"/>
            <a:ext cx="6173061" cy="16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106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Outlook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EtaStone</a:t>
            </a:r>
            <a:endParaRPr lang="en-US" dirty="0"/>
          </a:p>
          <a:p>
            <a:pPr lvl="1"/>
            <a:r>
              <a:rPr lang="en-US" dirty="0"/>
              <a:t>Unit testing is </a:t>
            </a:r>
            <a:r>
              <a:rPr lang="en-US" i="1" dirty="0"/>
              <a:t>much</a:t>
            </a:r>
            <a:r>
              <a:rPr lang="en-US" dirty="0"/>
              <a:t> easier</a:t>
            </a:r>
          </a:p>
          <a:p>
            <a:pPr lvl="2"/>
            <a:r>
              <a:rPr lang="en-US" b="1" dirty="0"/>
              <a:t>Given</a:t>
            </a:r>
            <a:r>
              <a:rPr lang="en-US" dirty="0"/>
              <a:t> poke bowl, </a:t>
            </a:r>
            <a:r>
              <a:rPr lang="en-US" b="1" dirty="0"/>
              <a:t>When</a:t>
            </a:r>
            <a:r>
              <a:rPr lang="en-US" dirty="0"/>
              <a:t> executing effect, </a:t>
            </a:r>
            <a:r>
              <a:rPr lang="en-US" b="1" dirty="0"/>
              <a:t>Then</a:t>
            </a:r>
            <a:r>
              <a:rPr lang="en-US" dirty="0"/>
              <a:t> game’s ‘</a:t>
            </a:r>
            <a:r>
              <a:rPr lang="en-US" dirty="0" err="1"/>
              <a:t>changeHealthOfHero</a:t>
            </a:r>
            <a:r>
              <a:rPr lang="en-US" dirty="0"/>
              <a:t>(…)’ is called with parameter +2 on</a:t>
            </a:r>
            <a:br>
              <a:rPr lang="en-US" dirty="0"/>
            </a:br>
            <a:r>
              <a:rPr lang="en-US" dirty="0"/>
              <a:t>my own hero</a:t>
            </a:r>
            <a:endParaRPr lang="da-DK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768779"/>
            <a:ext cx="6173061" cy="1676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864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FCF7D-64DA-8E96-16AF-3DB6F2498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9537E-9215-02B1-5E35-A64E403D4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Some strategies can be </a:t>
            </a:r>
            <a:r>
              <a:rPr lang="en-US" b="1" i="1" dirty="0"/>
              <a:t>Unit Tested</a:t>
            </a:r>
            <a:endParaRPr lang="en-US" b="1" dirty="0"/>
          </a:p>
          <a:p>
            <a:pPr lvl="1"/>
            <a:r>
              <a:rPr lang="en-US" dirty="0"/>
              <a:t>My ‘</a:t>
            </a:r>
            <a:r>
              <a:rPr lang="en-US" dirty="0" err="1"/>
              <a:t>ManaProductionStrategy</a:t>
            </a:r>
            <a:r>
              <a:rPr lang="en-US" dirty="0"/>
              <a:t>’ does not depend upon any </a:t>
            </a:r>
            <a:r>
              <a:rPr lang="en-US" dirty="0" err="1"/>
              <a:t>HotStone</a:t>
            </a:r>
            <a:r>
              <a:rPr lang="en-US" dirty="0"/>
              <a:t> abstraction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So, I can unit test it: </a:t>
            </a:r>
            <a:br>
              <a:rPr lang="en-US" dirty="0"/>
            </a:br>
            <a:r>
              <a:rPr lang="en-US" dirty="0"/>
              <a:t>in </a:t>
            </a:r>
            <a:r>
              <a:rPr lang="en-US" i="1" dirty="0"/>
              <a:t>isolation</a:t>
            </a:r>
            <a:r>
              <a:rPr lang="en-US" dirty="0"/>
              <a:t> from other</a:t>
            </a:r>
            <a:br>
              <a:rPr lang="en-US" dirty="0"/>
            </a:br>
            <a:r>
              <a:rPr lang="en-US" dirty="0"/>
              <a:t>objects…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E73A5-F77C-763A-4AE3-87D9EE5A5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C0112-792D-7694-2377-677D4A154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029A9-BCC4-74C2-C230-84B883D91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FBC9D1F-A95A-F23D-9E5C-9B1DD5EEBF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6022" y="2009656"/>
            <a:ext cx="5591955" cy="169568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A9A55CC-8609-D0C4-FB24-851D1A1116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989" y="3001703"/>
            <a:ext cx="3882694" cy="229525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110B44B-30D1-F469-4267-C2333307886F}"/>
              </a:ext>
            </a:extLst>
          </p:cNvPr>
          <p:cNvSpPr/>
          <p:nvPr/>
        </p:nvSpPr>
        <p:spPr>
          <a:xfrm>
            <a:off x="4752988" y="3281448"/>
            <a:ext cx="3933811" cy="22860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53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0A745-5D96-8969-0F39-FCAC306B6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E2DE3-592B-8BC8-EB65-1F0BE7797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GammaStone</a:t>
            </a:r>
            <a:r>
              <a:rPr lang="en-US" dirty="0"/>
              <a:t> was a problem – no </a:t>
            </a:r>
            <a:r>
              <a:rPr lang="en-US" b="1" dirty="0"/>
              <a:t>Unit Testing</a:t>
            </a:r>
            <a:r>
              <a:rPr lang="en-US" dirty="0"/>
              <a:t> possible of the Hero Power Strategy</a:t>
            </a:r>
          </a:p>
          <a:p>
            <a:pPr lvl="1"/>
            <a:r>
              <a:rPr lang="en-US" dirty="0"/>
              <a:t>It modifies the game object ala reducing health of hero by two…</a:t>
            </a:r>
          </a:p>
          <a:p>
            <a:pPr lvl="2"/>
            <a:r>
              <a:rPr lang="en-US" dirty="0"/>
              <a:t>… which of course require us to have a game object in place</a:t>
            </a:r>
          </a:p>
          <a:p>
            <a:r>
              <a:rPr lang="en-US" dirty="0"/>
              <a:t>Ala an </a:t>
            </a:r>
            <a:r>
              <a:rPr lang="en-US" b="1" dirty="0"/>
              <a:t>integration</a:t>
            </a:r>
            <a:r>
              <a:rPr lang="en-US" dirty="0"/>
              <a:t> test case like</a:t>
            </a:r>
          </a:p>
          <a:p>
            <a:pPr lvl="1"/>
            <a:r>
              <a:rPr lang="en-US" dirty="0"/>
              <a:t>GIVEN a </a:t>
            </a:r>
            <a:r>
              <a:rPr lang="en-US" dirty="0" err="1"/>
              <a:t>GammaStone</a:t>
            </a:r>
            <a:r>
              <a:rPr lang="en-US" dirty="0"/>
              <a:t> Game</a:t>
            </a:r>
          </a:p>
          <a:p>
            <a:pPr lvl="1"/>
            <a:r>
              <a:rPr lang="en-US" dirty="0"/>
              <a:t>WHEN I ask Thai Hero (Findus) to ‘use your power’</a:t>
            </a:r>
          </a:p>
          <a:p>
            <a:pPr lvl="1"/>
            <a:r>
              <a:rPr lang="en-US" dirty="0"/>
              <a:t>THEN </a:t>
            </a:r>
            <a:r>
              <a:rPr lang="en-US" dirty="0" err="1"/>
              <a:t>game.getHero</a:t>
            </a:r>
            <a:r>
              <a:rPr lang="en-US" dirty="0"/>
              <a:t>(…).</a:t>
            </a:r>
            <a:r>
              <a:rPr lang="en-US" dirty="0" err="1"/>
              <a:t>getHealth</a:t>
            </a:r>
            <a:r>
              <a:rPr lang="en-US" dirty="0"/>
              <a:t>() is reduced by 2</a:t>
            </a:r>
          </a:p>
          <a:p>
            <a:r>
              <a:rPr lang="en-US" dirty="0"/>
              <a:t>Integration test because</a:t>
            </a:r>
          </a:p>
          <a:p>
            <a:pPr lvl="1"/>
            <a:r>
              <a:rPr lang="en-US" dirty="0"/>
              <a:t>Both Game and Hero Power Strategy (and Hero?) involved…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B6261-4FB8-C774-AAB2-9F5D025F1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EBC86-82F0-BDCD-0F70-D6BA28723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29179-95D0-1AF5-9AA9-C9AC99B7D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35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>
            <a:extLst>
              <a:ext uri="{FF2B5EF4-FFF2-40B4-BE49-F238E27FC236}">
                <a16:creationId xmlns:a16="http://schemas.microsoft.com/office/drawing/2014/main" id="{4C53F0BB-8CDE-C62B-0C07-49FF6C946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263" y="2209800"/>
            <a:ext cx="748665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463CD80-1F5F-CA33-BA07-58C22CFB7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F8F2C-C3B8-659E-202A-B246D5726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Seen from the perspective of the hero power strategy</a:t>
            </a:r>
          </a:p>
          <a:p>
            <a:pPr lvl="1"/>
            <a:r>
              <a:rPr lang="en-US" i="1" dirty="0"/>
              <a:t>The </a:t>
            </a:r>
            <a:r>
              <a:rPr lang="en-US" i="1" dirty="0" err="1"/>
              <a:t>usePower</a:t>
            </a:r>
            <a:r>
              <a:rPr lang="en-US" i="1" dirty="0"/>
              <a:t>() method mutates a Depended Upon Unit (DOU)</a:t>
            </a:r>
          </a:p>
          <a:p>
            <a:r>
              <a:rPr lang="en-US" dirty="0"/>
              <a:t>Spies serve </a:t>
            </a:r>
            <a:r>
              <a:rPr lang="en-US" b="1" i="1" dirty="0"/>
              <a:t>commands (mutators)</a:t>
            </a:r>
            <a:r>
              <a:rPr lang="en-US" i="1" dirty="0"/>
              <a:t> </a:t>
            </a:r>
            <a:r>
              <a:rPr lang="en-US" dirty="0"/>
              <a:t>by the UUT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Spies are </a:t>
            </a:r>
            <a:r>
              <a:rPr lang="en-US" i="1" dirty="0"/>
              <a:t>recorders</a:t>
            </a:r>
            <a:r>
              <a:rPr lang="en-US" dirty="0"/>
              <a:t> of interaction</a:t>
            </a:r>
          </a:p>
          <a:p>
            <a:pPr lvl="1"/>
            <a:r>
              <a:rPr lang="en-US" dirty="0"/>
              <a:t>So, JUnit test can </a:t>
            </a:r>
            <a:r>
              <a:rPr lang="en-US" i="1" dirty="0"/>
              <a:t>later query the spy about “what happened?”</a:t>
            </a:r>
          </a:p>
          <a:p>
            <a:endParaRPr lang="en-US" i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F946C-CC1D-ACC7-7E27-1F5A7402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73999-4D33-6438-5F72-C30D19193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8D810-583A-7A1F-9E76-4B3D830F6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8" name="Line 8">
            <a:extLst>
              <a:ext uri="{FF2B5EF4-FFF2-40B4-BE49-F238E27FC236}">
                <a16:creationId xmlns:a16="http://schemas.microsoft.com/office/drawing/2014/main" id="{B39E7CD7-C92C-0494-E6F7-DB4B9F9FD52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814233"/>
            <a:ext cx="1295400" cy="0"/>
          </a:xfrm>
          <a:prstGeom prst="line">
            <a:avLst/>
          </a:prstGeom>
          <a:noFill/>
          <a:ln w="38100">
            <a:solidFill>
              <a:srgbClr val="21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A7120E67-9098-A54A-1784-414C83BAD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0690" y="3890490"/>
            <a:ext cx="286649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da-DK" sz="1600" b="1" dirty="0">
                <a:solidFill>
                  <a:srgbClr val="2100FF"/>
                </a:solidFill>
              </a:rPr>
              <a:t>What was sent to the DOU?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80587A-3CF9-45A7-98D0-4E0FCB279634}"/>
              </a:ext>
            </a:extLst>
          </p:cNvPr>
          <p:cNvSpPr/>
          <p:nvPr/>
        </p:nvSpPr>
        <p:spPr>
          <a:xfrm>
            <a:off x="5856514" y="2821545"/>
            <a:ext cx="115388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command</a:t>
            </a:r>
          </a:p>
        </p:txBody>
      </p:sp>
    </p:spTree>
    <p:extLst>
      <p:ext uri="{BB962C8B-B14F-4D97-AF65-F5344CB8AC3E}">
        <p14:creationId xmlns:p14="http://schemas.microsoft.com/office/powerpoint/2010/main" val="947098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F18BE-A569-2065-D6FC-7DA97C882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E8A66-8527-B020-F751-2DD0EC647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Double/Spy is a </a:t>
            </a:r>
            <a:r>
              <a:rPr lang="en-US" i="1" dirty="0"/>
              <a:t>replacement</a:t>
            </a:r>
            <a:r>
              <a:rPr lang="en-US" dirty="0"/>
              <a:t> of the original DOU</a:t>
            </a:r>
          </a:p>
          <a:p>
            <a:pPr lvl="1"/>
            <a:r>
              <a:rPr lang="en-US" dirty="0"/>
              <a:t>Which requires that the DOU is defined by an interface/role</a:t>
            </a:r>
          </a:p>
          <a:p>
            <a:r>
              <a:rPr lang="en-US" b="1" dirty="0"/>
              <a:t>Now our private interface for Game allows us to do unit testing! </a:t>
            </a:r>
            <a:r>
              <a:rPr lang="en-US" dirty="0"/>
              <a:t>Replace </a:t>
            </a:r>
            <a:r>
              <a:rPr lang="en-US" dirty="0" err="1"/>
              <a:t>MutableGame</a:t>
            </a:r>
            <a:r>
              <a:rPr lang="en-US" dirty="0"/>
              <a:t> by a spy</a:t>
            </a:r>
            <a:endParaRPr lang="en-US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72CEF-F2D9-9D18-D02E-CF266CE03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D83CEF-2046-9A03-C9C5-FEF43388B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DAEE1-F2E9-2578-F4E0-DC1F8AAA4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7" name="Picture 9">
            <a:extLst>
              <a:ext uri="{FF2B5EF4-FFF2-40B4-BE49-F238E27FC236}">
                <a16:creationId xmlns:a16="http://schemas.microsoft.com/office/drawing/2014/main" id="{1DEE9B3F-06D8-D068-2078-5055287A7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263" y="2781300"/>
            <a:ext cx="748665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sp>
        <p:nvSpPr>
          <p:cNvPr id="8" name="Line 8">
            <a:extLst>
              <a:ext uri="{FF2B5EF4-FFF2-40B4-BE49-F238E27FC236}">
                <a16:creationId xmlns:a16="http://schemas.microsoft.com/office/drawing/2014/main" id="{2EF669EA-00DE-4B3D-CE36-80B8EEA8AA03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4385733"/>
            <a:ext cx="1295400" cy="0"/>
          </a:xfrm>
          <a:prstGeom prst="line">
            <a:avLst/>
          </a:prstGeom>
          <a:noFill/>
          <a:ln w="38100">
            <a:solidFill>
              <a:srgbClr val="2100FF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0923250D-A9AA-5390-FDCF-51370D2B2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6972" y="4461990"/>
            <a:ext cx="171393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da-DK" sz="1600" b="1" dirty="0">
                <a:solidFill>
                  <a:srgbClr val="2100FF"/>
                </a:solidFill>
              </a:rPr>
              <a:t>Record the call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193FF9-B567-74FC-D475-AE9AEDAF33E2}"/>
              </a:ext>
            </a:extLst>
          </p:cNvPr>
          <p:cNvSpPr/>
          <p:nvPr/>
        </p:nvSpPr>
        <p:spPr>
          <a:xfrm>
            <a:off x="5715000" y="3393045"/>
            <a:ext cx="1295400" cy="228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>
                <a:solidFill>
                  <a:schemeClr val="tx1"/>
                </a:solidFill>
              </a:rPr>
              <a:t>changeHealth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3081DEB-E93D-F633-6E70-EF615AD9247E}"/>
              </a:ext>
            </a:extLst>
          </p:cNvPr>
          <p:cNvSpPr/>
          <p:nvPr/>
        </p:nvSpPr>
        <p:spPr>
          <a:xfrm>
            <a:off x="3733800" y="2971800"/>
            <a:ext cx="1828800" cy="421245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usePower</a:t>
            </a:r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A490DAC-49FD-2554-C14C-7CEBC5A070E2}"/>
              </a:ext>
            </a:extLst>
          </p:cNvPr>
          <p:cNvSpPr/>
          <p:nvPr/>
        </p:nvSpPr>
        <p:spPr>
          <a:xfrm>
            <a:off x="6713536" y="2826931"/>
            <a:ext cx="2049463" cy="457200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MutableGameSpy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190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E227C-486F-0E60-C67A-9A01DBBFB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C4D8B-9A7F-01A2-1909-33E6983D9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Unit testing of Thai Chef, by using a Spy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1CE48-3BAE-2B19-7AB8-2F03E670D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A163D-C4AE-613A-FD25-4779F54FB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C84EB3-FC16-028E-8B42-AD1A857C4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0CFABA8-8335-A9B4-7065-39D1657876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638300"/>
            <a:ext cx="7010400" cy="326157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80910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BEF1A-2104-B0AC-A916-39B4AF9C9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Spy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4ACAF-959A-C66B-6A0B-D33CFD0B4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 simple ‘record last method call’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E1E3B-8EE3-BAC1-B98C-84DE61DE3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DE13B-8011-FEE3-EF21-C2CDB86F7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24345-F037-2FF1-4FA1-EB25946CA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E0DFD3E-7F1E-07D9-565A-3240B4F07E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714500"/>
            <a:ext cx="4143953" cy="6001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FB62B53-A921-77AB-A2B2-B00993A36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3846" y="2619395"/>
            <a:ext cx="4505954" cy="91452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69631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72A9C-802A-5E2C-7E69-757489874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BDB1-9566-92F6-030D-321BACD81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Spy – is also a Stub!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DF8B7-996D-AA32-0AD2-33CB25166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 simple ‘record last method call’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 also has stub behavior</a:t>
            </a:r>
          </a:p>
          <a:p>
            <a:pPr lvl="1"/>
            <a:r>
              <a:rPr lang="en-US" dirty="0"/>
              <a:t>Most Card Effects in Eta needs to know ‘</a:t>
            </a:r>
            <a:r>
              <a:rPr lang="en-US" dirty="0" err="1"/>
              <a:t>playerInTurn</a:t>
            </a:r>
            <a:r>
              <a:rPr lang="en-US" dirty="0"/>
              <a:t>’ to work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506F4-FE96-58F6-5B16-35E458811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59072-53EE-164E-A1E3-FDDA7EA04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5CB56-001F-0549-DC0D-B3C02DB49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C1526E9-E8EC-8CB7-E4BF-51098DC5E0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409700"/>
            <a:ext cx="4143953" cy="6001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1DDF390-1AAD-73A7-690C-D1F4C18B92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3993" y="1666360"/>
            <a:ext cx="4505954" cy="91452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0E7C047-1855-55F5-BC80-CCADF86F08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619500"/>
            <a:ext cx="5534797" cy="7144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D7940D1-F821-5CF6-0108-F176D5A2C1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2065" y="4338145"/>
            <a:ext cx="4982270" cy="131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777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183C5-92AD-EF2A-5CD3-4D3F7083B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1B4CD-DDEB-E24F-3A55-19DA342E5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 how all these techniques combine to make it possible</a:t>
            </a:r>
          </a:p>
          <a:p>
            <a:pPr lvl="1"/>
            <a:r>
              <a:rPr lang="en-US" dirty="0"/>
              <a:t>Interface Segregation Principle + Role/Private interface</a:t>
            </a:r>
          </a:p>
          <a:p>
            <a:pPr lvl="2"/>
            <a:r>
              <a:rPr lang="en-US" dirty="0"/>
              <a:t>Game object can play both an “outward looking” and “inward looking” role</a:t>
            </a:r>
          </a:p>
          <a:p>
            <a:pPr lvl="3"/>
            <a:r>
              <a:rPr lang="en-US" dirty="0"/>
              <a:t>Game interface:	outward looking	what outsiders can do</a:t>
            </a:r>
          </a:p>
          <a:p>
            <a:pPr lvl="3"/>
            <a:r>
              <a:rPr lang="en-US" dirty="0" err="1"/>
              <a:t>MutableGame</a:t>
            </a:r>
            <a:r>
              <a:rPr lang="en-US" dirty="0"/>
              <a:t>:	inward looing	what strategies can do</a:t>
            </a:r>
          </a:p>
          <a:p>
            <a:pPr lvl="1"/>
            <a:r>
              <a:rPr lang="en-US" i="1" dirty="0"/>
              <a:t>Program to an interface</a:t>
            </a:r>
          </a:p>
          <a:p>
            <a:pPr lvl="2"/>
            <a:r>
              <a:rPr lang="en-US" dirty="0" err="1"/>
              <a:t>MutableGame</a:t>
            </a:r>
            <a:r>
              <a:rPr lang="en-US" dirty="0"/>
              <a:t> is an interface, and can be </a:t>
            </a:r>
            <a:r>
              <a:rPr lang="en-US" i="1" dirty="0"/>
              <a:t>played by another object than the real implementation itself</a:t>
            </a:r>
          </a:p>
          <a:p>
            <a:pPr lvl="1"/>
            <a:r>
              <a:rPr lang="en-US" dirty="0"/>
              <a:t>Test Spy</a:t>
            </a:r>
          </a:p>
          <a:p>
            <a:pPr lvl="2"/>
            <a:r>
              <a:rPr lang="en-US" dirty="0"/>
              <a:t>The spy plays the </a:t>
            </a:r>
            <a:r>
              <a:rPr lang="en-US" dirty="0" err="1"/>
              <a:t>MutableGame</a:t>
            </a:r>
            <a:r>
              <a:rPr lang="en-US" dirty="0"/>
              <a:t> role, to test the hero power algorithm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28AEC-2DF8-064B-F51B-43FEC4045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BEBAA-84DA-D63B-CE8B-9C4F01366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4BD4A1-F49F-1378-14F1-C47531152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150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8100"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1388</TotalTime>
  <Words>623</Words>
  <Application>Microsoft Office PowerPoint</Application>
  <PresentationFormat>On-screen Show (16:10)</PresentationFormat>
  <Paragraphs>128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Software Engineering and Architecture</vt:lpstr>
      <vt:lpstr>Problem Statement</vt:lpstr>
      <vt:lpstr>Problem Statement</vt:lpstr>
      <vt:lpstr>Analysis</vt:lpstr>
      <vt:lpstr>Analysis</vt:lpstr>
      <vt:lpstr>My Code</vt:lpstr>
      <vt:lpstr>My Spy</vt:lpstr>
      <vt:lpstr>My Spy – is also a Stub!</vt:lpstr>
      <vt:lpstr>Discussion</vt:lpstr>
      <vt:lpstr>Discussion</vt:lpstr>
      <vt:lpstr>Benefit/Liability</vt:lpstr>
      <vt:lpstr>Outlook</vt:lpstr>
      <vt:lpstr>Outlook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121</cp:revision>
  <dcterms:created xsi:type="dcterms:W3CDTF">2006-08-16T00:00:00Z</dcterms:created>
  <dcterms:modified xsi:type="dcterms:W3CDTF">2025-10-10T08:46:04Z</dcterms:modified>
</cp:coreProperties>
</file>